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Relationship Id="rId6" Type="http://schemas.openxmlformats.org/officeDocument/2006/relationships/image" Target="../media/image32.jpeg" /><Relationship Id="rId7" Type="http://schemas.openxmlformats.org/officeDocument/2006/relationships/image" Target="../media/image33.jpeg" /><Relationship Id="rId8" Type="http://schemas.openxmlformats.org/officeDocument/2006/relationships/image" Target="../media/image34.jpeg" /><Relationship Id="rId9" Type="http://schemas.openxmlformats.org/officeDocument/2006/relationships/image" Target="../media/image3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39.jpeg" /><Relationship Id="rId6" Type="http://schemas.openxmlformats.org/officeDocument/2006/relationships/image" Target="../media/image40.jpeg" /><Relationship Id="rId7" Type="http://schemas.openxmlformats.org/officeDocument/2006/relationships/image" Target="../media/image41.jpeg" /><Relationship Id="rId8" Type="http://schemas.openxmlformats.org/officeDocument/2006/relationships/image" Target="../media/image4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Relationship Id="rId5" Type="http://schemas.openxmlformats.org/officeDocument/2006/relationships/image" Target="../media/image46.jpeg" /><Relationship Id="rId6" Type="http://schemas.openxmlformats.org/officeDocument/2006/relationships/image" Target="../media/image47.jpeg" /><Relationship Id="rId7" Type="http://schemas.openxmlformats.org/officeDocument/2006/relationships/image" Target="../media/image4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6640" cy="3339802"/>
          </a:xfrm>
        </p:spPr>
        <p:txBody>
          <a:bodyPr/>
          <a:lstStyle>
            <a:defPPr/>
          </a:lstStyle>
          <a:p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Мадоу № 1 «Сказка»</a:t>
            </a:r>
            <a:br>
              <a:rPr lang="ru-RU" smtClean="0"/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Стендовая защита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«Зимний вечер на Николу»</a:t>
            </a:r>
          </a:p>
          <a:p>
            <a:pPr algn="r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Воспитатель:  </a:t>
            </a:r>
          </a:p>
          <a:p>
            <a:pPr algn="r"/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Шемякова Л.Н.</a:t>
            </a:r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/>
          </a:lstStyle>
          <a:p>
            <a:pPr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Рефлексивно-корригирующий этап -  Кубик Блума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defPPr/>
          </a:lstStyle>
          <a:p>
            <a:pPr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1. Расскажи о Святом Николае</a:t>
            </a:r>
          </a:p>
          <a:p>
            <a:pPr lvl="0"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2. Чем бы  закончилась встреча  Деда Мороза и Святого Николая?</a:t>
            </a:r>
          </a:p>
          <a:p>
            <a:pPr lvl="0"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3. Поделись:  Как на Николая Чудотворца украшали ёлку?</a:t>
            </a:r>
          </a:p>
          <a:p>
            <a:pPr lvl="0"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4. Вспомни:  Кто раздаёт подарки?</a:t>
            </a:r>
          </a:p>
          <a:p>
            <a:pPr lvl="0"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5. Придумай: Что бы ты положил под подушку своим родным?</a:t>
            </a:r>
          </a:p>
          <a:p>
            <a:pPr lvl="0"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6. Назови:  Какие дети получают подарки?</a:t>
            </a:r>
          </a:p>
          <a:p>
            <a:pPr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Карточки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IOS. "/>
          <p:cNvPicPr/>
          <p:nvPr/>
        </p:nvPicPr>
        <p:blipFill>
          <a:blip r:embed="rId2"/>
          <a:srcRect r="7283"/>
          <a:stretch>
            <a:fillRect/>
          </a:stretch>
        </p:blipFill>
        <p:spPr bwMode="auto">
          <a:xfrm>
            <a:off x="395536" y="1556792"/>
            <a:ext cx="1533525" cy="17335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Ponder Emoji - Emoji - Pillow TeePublic "/>
          <p:cNvPicPr/>
          <p:nvPr/>
        </p:nvPicPr>
        <p:blipFill>
          <a:blip r:embed="rId3"/>
          <a:srcRect l="30112" t="9127" r="29667" b="8730"/>
          <a:stretch>
            <a:fillRect/>
          </a:stretch>
        </p:blipFill>
        <p:spPr bwMode="auto">
          <a:xfrm>
            <a:off x="2267744" y="1556792"/>
            <a:ext cx="1638300" cy="1752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Curly Ears."/>
          <p:cNvPicPr/>
          <p:nvPr/>
        </p:nvPicPr>
        <p:blipFill>
          <a:blip r:embed="rId4"/>
          <a:srcRect l="16563" r="16250"/>
          <a:stretch>
            <a:fillRect/>
          </a:stretch>
        </p:blipFill>
        <p:spPr bwMode="auto">
          <a:xfrm>
            <a:off x="4139952" y="1556793"/>
            <a:ext cx="1296144" cy="165618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 descr="Морские звезды картинки для детей."/>
          <p:cNvPicPr/>
          <p:nvPr/>
        </p:nvPicPr>
        <p:blipFill>
          <a:blip r:embed="rId5"/>
          <a:srcRect l="12368" t="2500" r="13947" b="17813"/>
          <a:stretch>
            <a:fillRect/>
          </a:stretch>
        </p:blipFill>
        <p:spPr bwMode="auto">
          <a:xfrm>
            <a:off x="5364088" y="1628800"/>
            <a:ext cx="742950" cy="6762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339" name="AutoShape 3"/>
          <p:cNvSpPr>
            <a:spLocks noChangeShapeType="1"/>
          </p:cNvSpPr>
          <p:nvPr/>
        </p:nvSpPr>
        <p:spPr bwMode="auto">
          <a:xfrm>
            <a:off x="683568" y="4437112"/>
            <a:ext cx="923925" cy="19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14340" name="AutoShape 4"/>
          <p:cNvSpPr>
            <a:spLocks noChangeShapeType="1"/>
          </p:cNvSpPr>
          <p:nvPr/>
        </p:nvSpPr>
        <p:spPr bwMode="auto">
          <a:xfrm>
            <a:off x="1979712" y="4509120"/>
            <a:ext cx="666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/>
          </a:lstStyle>
          <a:p>
            <a:pPr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73017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720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480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720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3933056"/>
            <a:ext cx="57606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480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ru-RU"/>
          </a:p>
        </p:txBody>
      </p:sp>
      <p:pic>
        <p:nvPicPr>
          <p:cNvPr id="14" name="Рисунок 13" descr="Морские звезды картинки для детей."/>
          <p:cNvPicPr/>
          <p:nvPr/>
        </p:nvPicPr>
        <p:blipFill>
          <a:blip r:embed="rId5"/>
          <a:srcRect l="12368" t="2500" r="13947" b="17813"/>
          <a:stretch>
            <a:fillRect/>
          </a:stretch>
        </p:blipFill>
        <p:spPr bwMode="auto">
          <a:xfrm>
            <a:off x="395536" y="3429000"/>
            <a:ext cx="714375" cy="6477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" name="Рисунок 14" descr="Морские звезды картинки для детей."/>
          <p:cNvPicPr/>
          <p:nvPr/>
        </p:nvPicPr>
        <p:blipFill>
          <a:blip r:embed="rId5"/>
          <a:srcRect l="12368" t="2500" r="13947" b="17813"/>
          <a:stretch>
            <a:fillRect/>
          </a:stretch>
        </p:blipFill>
        <p:spPr bwMode="auto">
          <a:xfrm>
            <a:off x="1547664" y="3429000"/>
            <a:ext cx="714375" cy="6477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" name="Рисунок 15" descr="Морские звезды картинки для детей."/>
          <p:cNvPicPr/>
          <p:nvPr/>
        </p:nvPicPr>
        <p:blipFill>
          <a:blip r:embed="rId5"/>
          <a:srcRect l="12368" t="2500" r="13947" b="17813"/>
          <a:stretch>
            <a:fillRect/>
          </a:stretch>
        </p:blipFill>
        <p:spPr bwMode="auto">
          <a:xfrm>
            <a:off x="2483768" y="3429000"/>
            <a:ext cx="714375" cy="6477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" name="Рисунок 17" descr="ЛАБОРАТОРИЯ УЧИТЕЛЯ: Как выбрать интернет-конкурс для участия, или 10 совет..."/>
          <p:cNvPicPr/>
          <p:nvPr/>
        </p:nvPicPr>
        <p:blipFill>
          <a:blip r:embed="rId6"/>
          <a:srcRect l="2981" t="4375" r="6504" b="10938"/>
          <a:stretch>
            <a:fillRect/>
          </a:stretch>
        </p:blipFill>
        <p:spPr bwMode="auto">
          <a:xfrm>
            <a:off x="3635896" y="3429000"/>
            <a:ext cx="1800200" cy="1741934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14343" name="AutoShape 7"/>
          <p:cNvCxnSpPr>
            <a:cxnSpLocks noChangeShapeType="1"/>
          </p:cNvCxnSpPr>
          <p:nvPr/>
        </p:nvCxnSpPr>
        <p:spPr bwMode="auto">
          <a:xfrm flipH="1">
            <a:off x="3563888" y="3429000"/>
            <a:ext cx="1882528" cy="1800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</p:spPr>
      </p:cxnSp>
      <p:cxnSp>
        <p:nvCxnSpPr>
          <p:cNvPr id="14344" name="AutoShape 8"/>
          <p:cNvCxnSpPr>
            <a:cxnSpLocks noChangeShapeType="1"/>
          </p:cNvCxnSpPr>
          <p:nvPr/>
        </p:nvCxnSpPr>
        <p:spPr bwMode="auto">
          <a:xfrm>
            <a:off x="3707904" y="3501008"/>
            <a:ext cx="1728192" cy="16561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</p:spPr>
      </p:cxnSp>
      <p:pic>
        <p:nvPicPr>
          <p:cNvPr id="26" name="Рисунок 25" descr="Детский сад Звездочка."/>
          <p:cNvPicPr/>
          <p:nvPr/>
        </p:nvPicPr>
        <p:blipFill>
          <a:blip r:embed="rId7"/>
          <a:srcRect l="5312" t="6250" r="8438" b="8750"/>
          <a:stretch>
            <a:fillRect/>
          </a:stretch>
        </p:blipFill>
        <p:spPr bwMode="auto">
          <a:xfrm>
            <a:off x="5724128" y="3429000"/>
            <a:ext cx="1728192" cy="172819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>
                <a:latin typeface="Times New Roman" pitchFamily="18" charset="0"/>
                <a:cs typeface="Times New Roman" pitchFamily="18" charset="0"/>
              </a:rPr>
              <a:t>Снежинки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2d-cdr.ru/image/data/photo/63539_snezhinka_129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67544" y="1916832"/>
            <a:ext cx="1944216" cy="198958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https://cdn2.static1-sima-land.com/items/6260359/0/700-nw.jpg"/>
          <p:cNvPicPr/>
          <p:nvPr/>
        </p:nvPicPr>
        <p:blipFill>
          <a:blip r:embed="rId3"/>
          <a:srcRect l="6723" t="6520" r="6143" b="7603"/>
          <a:stretch>
            <a:fillRect/>
          </a:stretch>
        </p:blipFill>
        <p:spPr bwMode="auto">
          <a:xfrm>
            <a:off x="2915816" y="1988840"/>
            <a:ext cx="1872208" cy="188480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 descr="https://shariki-tut.ru/wa-data/public/shop/products/04/66/6604/images/11431/11431.750x0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67544" y="4005064"/>
            <a:ext cx="1971675" cy="20193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Рисунок 6" descr="https://mixsp.ru/files/3f9/3f9c98cf0b6bbb7838f5aec71462a820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059832" y="4077072"/>
            <a:ext cx="1895475" cy="18859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Рисунок 7" descr="https://mixsp.ru/files/3f9/3f9c98cf0b6bbb7838f5aec71462a820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5292080" y="1916832"/>
            <a:ext cx="1895475" cy="18859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" name="Рисунок 8" descr="https://2d-cdr.ru/image/data/photo/63539_snezhinka_129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220072" y="4005064"/>
            <a:ext cx="1944216" cy="198958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/>
          </a:lstStyle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Маски для сценки - инсценировки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vatars.mds.yandex.net/get-mpic/4080484/img_id8720539597232113508.jpeg/orig"/>
          <p:cNvPicPr/>
          <p:nvPr/>
        </p:nvPicPr>
        <p:blipFill>
          <a:blip r:embed="rId2"/>
          <a:srcRect l="20635" t="2787" r="21304" b="3204"/>
          <a:stretch>
            <a:fillRect/>
          </a:stretch>
        </p:blipFill>
        <p:spPr bwMode="auto">
          <a:xfrm>
            <a:off x="179512" y="1268760"/>
            <a:ext cx="2563544" cy="2638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4" name="Рисунок 3" descr="https://thumbs.dreamstime.com/b/%D0%B3%D0%BE-%D0%BE%D0%B2%D0%B0-%D0%B5%D0%B2%D1%83%D1%88%D0%BA%D0%B8-49399383.jpg"/>
          <p:cNvPicPr/>
          <p:nvPr/>
        </p:nvPicPr>
        <p:blipFill>
          <a:blip r:embed="rId3"/>
          <a:srcRect l="2180" t="1331" r="1313" b="2145"/>
          <a:stretch>
            <a:fillRect/>
          </a:stretch>
        </p:blipFill>
        <p:spPr bwMode="auto">
          <a:xfrm>
            <a:off x="323528" y="4077072"/>
            <a:ext cx="2376264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5" name="Рисунок 4" descr="https://ua.all.biz/img/ua/catalog/16423483.jpeg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5011" t="2443" r="5422"/>
          <a:stretch>
            <a:fillRect/>
          </a:stretch>
        </p:blipFill>
        <p:spPr bwMode="auto">
          <a:xfrm>
            <a:off x="3275856" y="1700808"/>
            <a:ext cx="1941830" cy="33813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 descr="https://i.pinimg.com/736x/51/6f/ba/516fbac991fbb94bdcb36c8d16f90c19--cookies.jpg"/>
          <p:cNvPicPr/>
          <p:nvPr/>
        </p:nvPicPr>
        <p:blipFill>
          <a:blip r:embed="rId5"/>
          <a:srcRect l="3793" t="15177" r="48043" b="11986"/>
          <a:stretch>
            <a:fillRect/>
          </a:stretch>
        </p:blipFill>
        <p:spPr bwMode="auto">
          <a:xfrm>
            <a:off x="6084168" y="1916832"/>
            <a:ext cx="2371725" cy="35718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extBox 6"/>
          <p:cNvSpPr txBox="1"/>
          <p:nvPr/>
        </p:nvSpPr>
        <p:spPr>
          <a:xfrm>
            <a:off x="6084168" y="1556792"/>
            <a:ext cx="22322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/>
            <a:r>
              <a:rPr lang="ru-RU" smtClean="0">
                <a:latin typeface="Times New Roman" pitchFamily="18" charset="0"/>
                <a:cs typeface="Times New Roman" pitchFamily="18" charset="0"/>
              </a:rPr>
              <a:t>Ангелочек пряничек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Карточки для кубика Блума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onder Emoji - Emoji - Pillow TeePublic "/>
          <p:cNvPicPr/>
          <p:nvPr/>
        </p:nvPicPr>
        <p:blipFill>
          <a:blip r:embed="rId2"/>
          <a:srcRect l="29792" t="9524" r="29375" b="8730"/>
          <a:stretch>
            <a:fillRect/>
          </a:stretch>
        </p:blipFill>
        <p:spPr bwMode="auto">
          <a:xfrm>
            <a:off x="323528" y="1556792"/>
            <a:ext cx="2160240" cy="180020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</p:pic>
      <p:sp>
        <p:nvSpPr>
          <p:cNvPr id="4" name="TextBox 3"/>
          <p:cNvSpPr txBox="1"/>
          <p:nvPr/>
        </p:nvSpPr>
        <p:spPr>
          <a:xfrm>
            <a:off x="395536" y="299695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Придумай</a:t>
            </a:r>
            <a:endParaRPr 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lka.ca. source. "/>
          <p:cNvPicPr/>
          <p:nvPr/>
        </p:nvPicPr>
        <p:blipFill>
          <a:blip r:embed="rId3"/>
          <a:srcRect l="24494" t="4063" r="1798" b="2812"/>
          <a:stretch>
            <a:fillRect/>
          </a:stretch>
        </p:blipFill>
        <p:spPr bwMode="auto">
          <a:xfrm>
            <a:off x="2771800" y="1556792"/>
            <a:ext cx="2088232" cy="187220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</p:pic>
      <p:sp>
        <p:nvSpPr>
          <p:cNvPr id="6" name="TextBox 5"/>
          <p:cNvSpPr txBox="1"/>
          <p:nvPr/>
        </p:nvSpPr>
        <p:spPr>
          <a:xfrm>
            <a:off x="3779912" y="314096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</a:t>
            </a:r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demotivation.ru/wp-content/uploads/2020/11/Smiley-face-happy-and-sad-face-clip-art-free-clipart-images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148064" y="1556792"/>
            <a:ext cx="2232248" cy="187220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</p:pic>
      <p:sp>
        <p:nvSpPr>
          <p:cNvPr id="8" name="TextBox 7"/>
          <p:cNvSpPr txBox="1"/>
          <p:nvPr/>
        </p:nvSpPr>
        <p:spPr>
          <a:xfrm>
            <a:off x="5148064" y="306896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</a:t>
            </a:r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смайлик любовь."/>
          <p:cNvPicPr/>
          <p:nvPr/>
        </p:nvPicPr>
        <p:blipFill>
          <a:blip r:embed="rId5"/>
          <a:srcRect l="1897" t="9063" r="2710" b="12813"/>
          <a:stretch>
            <a:fillRect/>
          </a:stretch>
        </p:blipFill>
        <p:spPr bwMode="auto">
          <a:xfrm>
            <a:off x="251521" y="3645024"/>
            <a:ext cx="2520279" cy="216023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544522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Поделись</a:t>
            </a:r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adonius.club/uploads/posts/2022-01/1642945527_5-adonius-club-p-smailiki-na-prozrachnom-fone-5.jpg"/>
          <p:cNvPicPr/>
          <p:nvPr/>
        </p:nvPicPr>
        <p:blipFill>
          <a:blip r:embed="rId6"/>
          <a:srcRect l="2200" r="2079"/>
          <a:stretch>
            <a:fillRect/>
          </a:stretch>
        </p:blipFill>
        <p:spPr bwMode="auto">
          <a:xfrm>
            <a:off x="3059832" y="3789040"/>
            <a:ext cx="2520280" cy="192615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</p:pic>
      <p:sp>
        <p:nvSpPr>
          <p:cNvPr id="12" name="TextBox 11"/>
          <p:cNvSpPr txBox="1"/>
          <p:nvPr/>
        </p:nvSpPr>
        <p:spPr>
          <a:xfrm>
            <a:off x="4139952" y="544522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</a:t>
            </a:r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ds103-ukhta.ru/wp-content/uploads/2020/09/%D0%B4%D0%B5%D0%BB%D0%BE%D0%B2%D0%B0%D1%8F-%D0%B8%D0%B3%D1%80%D0%B0.jpg"/>
          <p:cNvPicPr/>
          <p:nvPr/>
        </p:nvPicPr>
        <p:blipFill>
          <a:blip r:embed="rId7"/>
          <a:srcRect t="15230" b="17034"/>
          <a:stretch>
            <a:fillRect/>
          </a:stretch>
        </p:blipFill>
        <p:spPr bwMode="auto">
          <a:xfrm>
            <a:off x="5796136" y="3789040"/>
            <a:ext cx="2880320" cy="194388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</p:pic>
      <p:sp>
        <p:nvSpPr>
          <p:cNvPr id="14" name="TextBox 13"/>
          <p:cNvSpPr txBox="1"/>
          <p:nvPr/>
        </p:nvSpPr>
        <p:spPr>
          <a:xfrm>
            <a:off x="7164288" y="537321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Расскажи</a:t>
            </a:r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/>
          </a:lstStyle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Мотивационно –побудительный этап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t="30338"/>
          <a:stretch>
            <a:fillRect/>
          </a:stretch>
        </p:blipFill>
        <p:spPr bwMode="auto">
          <a:xfrm>
            <a:off x="4788024" y="1556792"/>
            <a:ext cx="3882574" cy="3600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l="9195" t="27542" r="9195" b="9725"/>
          <a:stretch>
            <a:fillRect/>
          </a:stretch>
        </p:blipFill>
        <p:spPr bwMode="auto">
          <a:xfrm>
            <a:off x="179512" y="1988840"/>
            <a:ext cx="3672408" cy="212068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 l="8074" t="28304" r="8499"/>
          <a:stretch>
            <a:fillRect/>
          </a:stretch>
        </p:blipFill>
        <p:spPr bwMode="auto">
          <a:xfrm>
            <a:off x="2483768" y="3717032"/>
            <a:ext cx="2520280" cy="2883161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Организационно –поисковый этап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4485" t="41543" r="31791" b="19042"/>
          <a:stretch>
            <a:fillRect/>
          </a:stretch>
        </p:blipFill>
        <p:spPr bwMode="auto">
          <a:xfrm>
            <a:off x="2987824" y="1124744"/>
            <a:ext cx="2160240" cy="25922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l="59012" t="20498" r="1883" b="11980"/>
          <a:stretch>
            <a:fillRect/>
          </a:stretch>
        </p:blipFill>
        <p:spPr bwMode="auto">
          <a:xfrm>
            <a:off x="323528" y="1124744"/>
            <a:ext cx="2232248" cy="289552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 t="26829"/>
          <a:stretch>
            <a:fillRect/>
          </a:stretch>
        </p:blipFill>
        <p:spPr bwMode="auto">
          <a:xfrm>
            <a:off x="5868144" y="1628800"/>
            <a:ext cx="2661415" cy="25922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/>
          <a:srcRect t="18806" b="9287"/>
          <a:stretch>
            <a:fillRect/>
          </a:stretch>
        </p:blipFill>
        <p:spPr bwMode="auto">
          <a:xfrm>
            <a:off x="395536" y="4077072"/>
            <a:ext cx="2520280" cy="241241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/>
          <a:srcRect l="27251" t="30105" r="-3462" b="10888"/>
          <a:stretch>
            <a:fillRect/>
          </a:stretch>
        </p:blipFill>
        <p:spPr bwMode="auto">
          <a:xfrm>
            <a:off x="3347864" y="3933056"/>
            <a:ext cx="2654933" cy="273630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Деление детей  на микрогруппы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5571" t="33420" r="15473" b="6423"/>
          <a:stretch>
            <a:fillRect/>
          </a:stretch>
        </p:blipFill>
        <p:spPr bwMode="auto">
          <a:xfrm>
            <a:off x="251520" y="1268760"/>
            <a:ext cx="1800200" cy="209055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 t="31324" r="23277" b="27329"/>
          <a:stretch>
            <a:fillRect/>
          </a:stretch>
        </p:blipFill>
        <p:spPr bwMode="auto">
          <a:xfrm>
            <a:off x="6300192" y="4077072"/>
            <a:ext cx="2386591" cy="171212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/>
          <a:srcRect l="5255" t="28947" r="3665" b="13158"/>
          <a:stretch>
            <a:fillRect/>
          </a:stretch>
        </p:blipFill>
        <p:spPr bwMode="auto">
          <a:xfrm>
            <a:off x="395536" y="3645024"/>
            <a:ext cx="2042409" cy="172819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/>
          <a:srcRect t="30882" r="21696" b="11765"/>
          <a:stretch>
            <a:fillRect/>
          </a:stretch>
        </p:blipFill>
        <p:spPr bwMode="auto">
          <a:xfrm>
            <a:off x="4139952" y="1124744"/>
            <a:ext cx="1994068" cy="194421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/>
          <a:srcRect t="31343" b="19403"/>
          <a:stretch>
            <a:fillRect/>
          </a:stretch>
        </p:blipFill>
        <p:spPr bwMode="auto">
          <a:xfrm>
            <a:off x="6228184" y="1484784"/>
            <a:ext cx="2592288" cy="169963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7"/>
          <a:srcRect t="38447"/>
          <a:stretch>
            <a:fillRect/>
          </a:stretch>
        </p:blipFill>
        <p:spPr bwMode="auto">
          <a:xfrm>
            <a:off x="2123728" y="1268760"/>
            <a:ext cx="1728192" cy="141602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8"/>
          <a:srcRect l="5008" t="30000" r="3593" b="8333"/>
          <a:stretch>
            <a:fillRect/>
          </a:stretch>
        </p:blipFill>
        <p:spPr bwMode="auto">
          <a:xfrm>
            <a:off x="2987824" y="3140968"/>
            <a:ext cx="3267606" cy="165618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9"/>
          <a:srcRect l="17388" t="28923" r="11820" b="20696"/>
          <a:stretch>
            <a:fillRect/>
          </a:stretch>
        </p:blipFill>
        <p:spPr bwMode="auto">
          <a:xfrm>
            <a:off x="2915816" y="4149080"/>
            <a:ext cx="1992221" cy="188736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/>
          </a:lstStyle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Творческая работа: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 «Ангелочек из бумаги»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t="30391" r="5603" b="12203"/>
          <a:stretch>
            <a:fillRect/>
          </a:stretch>
        </p:blipFill>
        <p:spPr bwMode="auto">
          <a:xfrm>
            <a:off x="179512" y="1268760"/>
            <a:ext cx="2401679" cy="194421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 l="23008" t="16049" r="12899" b="28396"/>
          <a:stretch>
            <a:fillRect/>
          </a:stretch>
        </p:blipFill>
        <p:spPr bwMode="auto">
          <a:xfrm>
            <a:off x="2555776" y="1628800"/>
            <a:ext cx="1872208" cy="216024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 t="23288" r="14295" b="17808"/>
          <a:stretch>
            <a:fillRect/>
          </a:stretch>
        </p:blipFill>
        <p:spPr bwMode="auto">
          <a:xfrm>
            <a:off x="4644008" y="1556792"/>
            <a:ext cx="1810248" cy="165618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/>
          <a:srcRect l="4912" t="32406" r="18957" b="15967"/>
          <a:stretch>
            <a:fillRect/>
          </a:stretch>
        </p:blipFill>
        <p:spPr bwMode="auto">
          <a:xfrm>
            <a:off x="6732240" y="1340768"/>
            <a:ext cx="2232248" cy="202299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/>
          <a:srcRect t="30355"/>
          <a:stretch>
            <a:fillRect/>
          </a:stretch>
        </p:blipFill>
        <p:spPr bwMode="auto">
          <a:xfrm>
            <a:off x="539552" y="3645024"/>
            <a:ext cx="2221116" cy="206726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/>
          <a:srcRect t="17916" b="22961"/>
          <a:stretch>
            <a:fillRect/>
          </a:stretch>
        </p:blipFill>
        <p:spPr bwMode="auto">
          <a:xfrm>
            <a:off x="3059832" y="4005064"/>
            <a:ext cx="2187256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8"/>
          <a:srcRect l="15019" t="30663"/>
          <a:stretch>
            <a:fillRect/>
          </a:stretch>
        </p:blipFill>
        <p:spPr bwMode="auto">
          <a:xfrm>
            <a:off x="5868144" y="3429000"/>
            <a:ext cx="2444686" cy="2665659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l="21908" t="22951" r="14558" b="14295"/>
          <a:stretch>
            <a:fillRect/>
          </a:stretch>
        </p:blipFill>
        <p:spPr bwMode="auto">
          <a:xfrm>
            <a:off x="3419872" y="3789040"/>
            <a:ext cx="1800200" cy="237626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/>
          </a:lstStyle>
          <a:p>
            <a:pPr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Рефлексивно –коррегирующий  Кубик Блума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354" t="27980" r="6519"/>
          <a:stretch>
            <a:fillRect/>
          </a:stretch>
        </p:blipFill>
        <p:spPr bwMode="auto">
          <a:xfrm>
            <a:off x="539552" y="3789040"/>
            <a:ext cx="2160240" cy="259488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23836" r="15190"/>
          <a:stretch>
            <a:fillRect/>
          </a:stretch>
        </p:blipFill>
        <p:spPr bwMode="auto">
          <a:xfrm>
            <a:off x="3923928" y="1052736"/>
            <a:ext cx="2099954" cy="252028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t="31373" r="8286" b="5882"/>
          <a:stretch>
            <a:fillRect/>
          </a:stretch>
        </p:blipFill>
        <p:spPr bwMode="auto">
          <a:xfrm>
            <a:off x="6444208" y="1052736"/>
            <a:ext cx="2520280" cy="230425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t="30384" r="10237"/>
          <a:stretch>
            <a:fillRect/>
          </a:stretch>
        </p:blipFill>
        <p:spPr bwMode="auto">
          <a:xfrm>
            <a:off x="611560" y="1196752"/>
            <a:ext cx="2153736" cy="223224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 l="3671" t="26096" b="9180"/>
          <a:stretch>
            <a:fillRect/>
          </a:stretch>
        </p:blipFill>
        <p:spPr bwMode="auto">
          <a:xfrm>
            <a:off x="5796136" y="3861048"/>
            <a:ext cx="2707518" cy="243117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defPPr/>
          </a:lstStyle>
          <a:p>
            <a:pPr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1.Тема образовательной деятельности</a:t>
            </a:r>
          </a:p>
          <a:p>
            <a:pPr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2. Тип образовательной деятельности</a:t>
            </a:r>
          </a:p>
          <a:p>
            <a:pPr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3.Форма образовательной деятельности</a:t>
            </a:r>
          </a:p>
          <a:p>
            <a:pPr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4. Предварительная работа</a:t>
            </a:r>
          </a:p>
          <a:p>
            <a:pPr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5. Этапы деятельности</a:t>
            </a:r>
          </a:p>
          <a:p>
            <a:pPr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6.Цель и задачи</a:t>
            </a:r>
          </a:p>
          <a:p>
            <a:pPr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7.Оборудование</a:t>
            </a:r>
          </a:p>
          <a:p>
            <a:pPr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8.Структура</a:t>
            </a:r>
          </a:p>
          <a:p>
            <a:pPr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9.Презентация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i.pinimg.com/originals/eb/bd/a9/ebbda9eda7ba2f17780f11e3cd7ce535.jpg"/>
          <p:cNvPicPr>
            <a:picLocks noChangeAspect="1" noChangeArrowheads="1"/>
          </p:cNvPicPr>
          <p:nvPr/>
        </p:nvPicPr>
        <p:blipFill>
          <a:blip r:embed="rId2"/>
          <a:srcRect l="6726" t="16144" r="15246" b="12555"/>
          <a:stretch>
            <a:fillRect/>
          </a:stretch>
        </p:blipFill>
        <p:spPr bwMode="auto">
          <a:xfrm>
            <a:off x="1547664" y="1556792"/>
            <a:ext cx="4536504" cy="4145426"/>
          </a:xfrm>
          <a:prstGeom prst="teardrop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/>
          </a:lstStyle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Тема образовательной деятельности: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«Зимний вечер на Николу»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/>
          <a:lstStyle>
            <a:defPPr/>
          </a:lstStyle>
          <a:p>
            <a:pPr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Тип ОД: познавательный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Форма ОД: Интегрированная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Этапы деятельности: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Мотивационно –побудительный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Организационно –поисковый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Рефлексивно -коррегирующий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mtClean="0"/>
          </a:p>
          <a:p>
            <a:pPr>
              <a:buFont typeface="Wingdings" pitchFamily="2" charset="2"/>
              <a:buChar char="Ø"/>
            </a:pPr>
            <a:endParaRPr lang="ru-RU" smtClean="0"/>
          </a:p>
          <a:p>
            <a:pPr>
              <a:buFont typeface="Wingdings" pitchFamily="2" charset="2"/>
              <a:buChar char="Ø"/>
            </a:pPr>
            <a:endParaRPr lang="ru-RU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/>
          </a:lstStyle>
          <a:p>
            <a:pPr algn="l"/>
            <a:br>
              <a:rPr lang="ru-RU" sz="31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:  </a:t>
            </a:r>
            <a:br>
              <a:rPr lang="ru-RU" sz="27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познакомить детей с духовно-нравственными традициями русского народа на примере дня Святого Николая.</a:t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воспитывать уважительное, милосердное, внимательное отношение к близким, радовать близких людей подарками, быть ответственным, добрым;  приходить на помощь людям.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приобщать детей к духовно-нравственным устоям православной культуры на основе изучения примеров из жизни святых и конкретных исторических лиц. Приобщать детей к культуре русского народа.</a:t>
            </a: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Маска девочки и мальчика, леденец на палочке  (на сценку –инсценировку).</a:t>
            </a:r>
          </a:p>
          <a:p>
            <a:pPr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Снежинки.</a:t>
            </a:r>
          </a:p>
          <a:p>
            <a:pPr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Фуражка для мальчика и две косынки для девочек подружек, (на игру «Как на тоненький ледок»). Карточки с пошаговой инструкцией. </a:t>
            </a:r>
          </a:p>
          <a:p>
            <a:pPr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Заготовки из бумаги для изготовления ангелочков, клей, ламинированные  ангелочки –печенья. </a:t>
            </a:r>
          </a:p>
          <a:p>
            <a:pPr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Кубик Блума.</a:t>
            </a:r>
          </a:p>
          <a:p>
            <a:pPr>
              <a:buNone/>
            </a:pPr>
            <a:endParaRPr lang="ru-RU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Разучивание: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Слов «снежинок»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Текста хоровода «Как на тоненький ледок выпал беленький снежок»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Слов к сценки девочки Алёнки и мальчика Ваня</a:t>
            </a:r>
          </a:p>
          <a:p>
            <a:pPr/>
            <a:endParaRPr lang="ru-RU"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Мотивационно –побудительный этап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>
            <a:defPPr/>
          </a:lstStyle>
          <a:p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Организационный момент: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- Приветствие: Придумано кем –то просто  и мудро»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- Чтение  стихов воспитателем: «Наконец то выпал снег, он пушистый белый..» В.Ткачёва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«Небо звёздами укрылось» Е. Максимова.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Вопрос к детям «Какие зимние  праздники знают?»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Организационно – поисковый этап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>
            <a:defPPr/>
          </a:lstStyle>
          <a:p>
            <a:pPr>
              <a:buFont typeface="Wingdings" pitchFamily="2" charset="2"/>
              <a:buChar char="§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Сценка инсценировка  Алёнки и Вани</a:t>
            </a:r>
          </a:p>
          <a:p>
            <a:pPr>
              <a:buFont typeface="Wingdings" pitchFamily="2" charset="2"/>
              <a:buChar char="§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Рассказ снежинок (дети рассказывают заранее выученный текст о Святом Николае)</a:t>
            </a:r>
          </a:p>
          <a:p>
            <a:pPr>
              <a:buFont typeface="Wingdings" pitchFamily="2" charset="2"/>
              <a:buChar char="§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Рассказ педагога о Святом Николае.</a:t>
            </a:r>
          </a:p>
          <a:p>
            <a:pPr>
              <a:buFont typeface="Wingdings" pitchFamily="2" charset="2"/>
              <a:buChar char="§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Хороводная игра «Как на тоненький ледок выпал беленький снежок»</a:t>
            </a:r>
          </a:p>
          <a:p>
            <a:pPr>
              <a:buFont typeface="Wingdings" pitchFamily="2" charset="2"/>
              <a:buChar char="§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Разделение детей на микрогруппы ( с использованием разрезанных  карточек)</a:t>
            </a:r>
          </a:p>
          <a:p>
            <a:pPr>
              <a:buFont typeface="Wingdings" pitchFamily="2" charset="2"/>
              <a:buChar char="§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Работа в микрогруппах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Организационно-поисковый этап 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/>
          </a:lstStyle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Дети в микрогруппах обсуждают и озвучивают свою версию  «Так кто же такой Святой Николай?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Выслушать ответы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Предложить детям сделать помощников  для Святого Николая, чтобы он всем детям успел раздать подарки.</a:t>
            </a:r>
          </a:p>
          <a:p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Творческая работа: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Изготовление ангелочков  из бумаги. Подарки для детей. (Ангелочки распечатанные)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83</Paragraphs>
  <Slides>20</Slides>
  <Notes>0</Notes>
  <TotalTime>325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5">
      <vt:lpstr>Arial</vt:lpstr>
      <vt:lpstr>Calibri</vt:lpstr>
      <vt:lpstr>Times New Roman</vt:lpstr>
      <vt:lpstr>Wingdings</vt:lpstr>
      <vt:lpstr>Тема Office</vt:lpstr>
      <vt:lpstr>Мадоу № 1 «Сказка»Стендовая защита</vt:lpstr>
      <vt:lpstr>Содержание</vt:lpstr>
      <vt:lpstr>Тема образовательной деятельности:«Зимний вечер на Николу»</vt:lpstr>
      <vt:lpstr>Цель:  познакомить детей с духовно-нравственными традициями русского народа на примере дня Святого Николая.</vt:lpstr>
      <vt:lpstr>Оборудование:</vt:lpstr>
      <vt:lpstr>Предварительная работа:</vt:lpstr>
      <vt:lpstr>Мотивационно –побудительный этап</vt:lpstr>
      <vt:lpstr>Организационно – поисковый этап</vt:lpstr>
      <vt:lpstr>Организационно-поисковый этап </vt:lpstr>
      <vt:lpstr>Рефлексивно-корригирующий этап -  Кубик Блума</vt:lpstr>
      <vt:lpstr>Карточки</vt:lpstr>
      <vt:lpstr>Снежинки</vt:lpstr>
      <vt:lpstr>Маски для сценки - инсценировки</vt:lpstr>
      <vt:lpstr>Карточки для кубика Блума</vt:lpstr>
      <vt:lpstr>Мотивационно –побудительный этапОрганизационный момент</vt:lpstr>
      <vt:lpstr>Организационно –поисковый этап</vt:lpstr>
      <vt:lpstr>Деление детей  на микрогруппы</vt:lpstr>
      <vt:lpstr>Творческая работа: «Ангелочек из бумаги» </vt:lpstr>
      <vt:lpstr>Рефлексивно –коррегирующий  Кубик Блума</vt:lpstr>
      <vt:lpstr>Спасибо за внимание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Стендовая защита </dc:title>
  <dc:creator>Darth Vader</dc:creator>
  <cp:lastModifiedBy>Пользователь Windows</cp:lastModifiedBy>
  <cp:revision>37</cp:revision>
  <dcterms:created xsi:type="dcterms:W3CDTF">2023-03-11T12:02:43Z</dcterms:created>
  <dcterms:modified xsi:type="dcterms:W3CDTF">2023-05-17T05:21:58Z</dcterms:modified>
</cp:coreProperties>
</file>